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Bookman Old Style" panose="02050604050505020204" pitchFamily="18" charset="0"/>
      <p:regular r:id="rId18"/>
      <p:bold r:id="rId19"/>
      <p:italic r:id="rId20"/>
      <p:boldItalic r:id="rId21"/>
    </p:embeddedFont>
    <p:embeddedFont>
      <p:font typeface="Maven Pro" panose="020B0604020202020204" charset="0"/>
      <p:regular r:id="rId22"/>
      <p:bold r:id="rId23"/>
    </p:embeddedFont>
    <p:embeddedFont>
      <p:font typeface="Rockwell" panose="020606030202050204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/aI0iVdN/OgMJeKOVGCq7bc+2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6f26a068b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316f26a06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 solución propuesta al problema que enfrentamos como personas, es la implementación de un software, el cual esta creado para gestionar paseos para la mascota y así también contribuir en la generación de confianza. La solución impactaría socialmente en el bienestar del animal, la confianza y la transparencia entre personas, el autosustento y crecimiento económico y la inclusión digital.</a:t>
            </a: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f26a068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316f26a06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f26a068b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316f26a068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f26a068b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316f26a06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31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1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31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1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31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3.jpg"/><Relationship Id="rId9" Type="http://schemas.openxmlformats.org/officeDocument/2006/relationships/image" Target="../media/image37.pn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 amt="70000"/>
          </a:blip>
          <a:srcRect r="52444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4967905" y="5178212"/>
            <a:ext cx="6160168" cy="70788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Asignatura: Capstone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 Willy Bascuñán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1063926" y="3457621"/>
            <a:ext cx="2405029" cy="143186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Matias Toro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Flavio Oliva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87" y="239492"/>
            <a:ext cx="3316446" cy="92666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146" name="Google Shape;146;p1"/>
          <p:cNvSpPr txBox="1"/>
          <p:nvPr/>
        </p:nvSpPr>
        <p:spPr>
          <a:xfrm>
            <a:off x="2687824" y="1405645"/>
            <a:ext cx="6160168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PETSPASEADORES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063927" y="5070137"/>
            <a:ext cx="2405029" cy="95406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Fecha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dirty="0">
                <a:solidFill>
                  <a:schemeClr val="lt1"/>
                </a:solidFill>
              </a:rPr>
              <a:t>05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-12-2024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4176" y="98322"/>
            <a:ext cx="2513654" cy="15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81" y="510890"/>
            <a:ext cx="10005994" cy="566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16f26a068b_0_67" descr="Logotip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1850" y="5457536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6f26a068b_0_67" descr="Imagen que contiene dibuj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r="60483"/>
          <a:stretch/>
        </p:blipFill>
        <p:spPr>
          <a:xfrm>
            <a:off x="7828525" y="1663325"/>
            <a:ext cx="1059371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6f26a068b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2650" y="2448550"/>
            <a:ext cx="1761100" cy="1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6f26a068b_0_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4686" y="1510167"/>
            <a:ext cx="917001" cy="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6f26a068b_0_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8728" y="4402903"/>
            <a:ext cx="1859343" cy="79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16f26a068b_0_67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Tecnologías Utilizadas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316f26a068b_0_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8501" y="1736524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g316f26a068b_0_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24113" y="1357245"/>
            <a:ext cx="1640365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6f26a068b_0_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03275" y="1606576"/>
            <a:ext cx="1572576" cy="7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6f26a068b_0_6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24738" y="2720148"/>
            <a:ext cx="2496148" cy="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16f26a068b_0_6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26550" y="2710963"/>
            <a:ext cx="1572572" cy="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6f26a068b_0_6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25050" y="2807386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6f26a068b_0_6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8501" y="4464700"/>
            <a:ext cx="1442700" cy="1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6f26a068b_0_6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56725" y="5373376"/>
            <a:ext cx="2781998" cy="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16f26a068b_0_6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25050" y="4366175"/>
            <a:ext cx="2588063" cy="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16f26a068b_0_67" descr="Logotip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4750" y="1663325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16f26a068b_0_6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23675" y="4546774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16f26a068b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8000" y="5198825"/>
            <a:ext cx="2782000" cy="11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16f26a068b_0_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9011" y="4342367"/>
            <a:ext cx="917001" cy="9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16f26a068b_0_67"/>
          <p:cNvSpPr txBox="1"/>
          <p:nvPr/>
        </p:nvSpPr>
        <p:spPr>
          <a:xfrm>
            <a:off x="661488" y="3315575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App Web</a:t>
            </a:r>
            <a:endParaRPr sz="1900" b="0" i="0" u="none" strike="noStrike" cap="non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16f26a068b_0_67"/>
          <p:cNvSpPr txBox="1"/>
          <p:nvPr/>
        </p:nvSpPr>
        <p:spPr>
          <a:xfrm>
            <a:off x="661488" y="6003100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App Mobile</a:t>
            </a:r>
            <a:endParaRPr sz="1900" b="0" i="0" u="none" strike="noStrike" cap="non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y beneficios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88" y="2176275"/>
            <a:ext cx="2228950" cy="22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484463" y="4680000"/>
            <a:ext cx="23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Bienestar Animal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180563" y="4538400"/>
            <a:ext cx="2229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Transparencia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5638113" y="45384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Autosustento y Crecimiento </a:t>
            </a:r>
            <a:b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Económico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707538" y="4680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Inclusión Digital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37" y="2114175"/>
            <a:ext cx="2353149" cy="2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951" y="2352900"/>
            <a:ext cx="2120199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30188" y="2298499"/>
            <a:ext cx="2229000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Demostración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57" y="997786"/>
            <a:ext cx="11630685" cy="512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 txBox="1"/>
          <p:nvPr/>
        </p:nvSpPr>
        <p:spPr>
          <a:xfrm>
            <a:off x="2535513" y="21363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084375" y="1806250"/>
            <a:ext cx="68316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Solución efectiva a una necesidad común</a:t>
            </a: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positivo en el bienestar animal</a:t>
            </a: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Fomento del crecimiento económico</a:t>
            </a: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seguridad</a:t>
            </a:r>
            <a:endParaRPr sz="2100" b="1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Conexión y comunidad</a:t>
            </a: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Contribución social y económica</a:t>
            </a:r>
            <a:endParaRPr sz="2100" b="1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>
            <a:spLocks noGrp="1"/>
          </p:cNvSpPr>
          <p:nvPr>
            <p:ph type="title"/>
          </p:nvPr>
        </p:nvSpPr>
        <p:spPr>
          <a:xfrm>
            <a:off x="1600499" y="3012600"/>
            <a:ext cx="89910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LECCIONES APRENDIDAS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Contexto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607511" y="3451537"/>
            <a:ext cx="328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en servicios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Portal Web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Descripción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7049659" y="3004999"/>
            <a:ext cx="32841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Incapacidad de suplir necesidades a la mascota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tiempo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Bienestar afectado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Servicios mal gestionados y dispersos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494505" y="2660817"/>
            <a:ext cx="328397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y ansiedad en dueños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Negligencia en necesidades de mascotas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Baja demanda por riesgo percibido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Dificultad en gestión por falta de herramientas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Implicaciones Sociales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6985821" y="2923853"/>
            <a:ext cx="328397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Afectación del Bienestar Animal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Erosión de la Confianza Comunitaria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Responsabilidad Social con animales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3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3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SOLUCIÓN PROPUESTA</a:t>
            </a:r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00" y="2676853"/>
            <a:ext cx="4405425" cy="26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/>
        </p:nvSpPr>
        <p:spPr>
          <a:xfrm>
            <a:off x="1376413" y="1744600"/>
            <a:ext cx="36132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PETS </a:t>
            </a:r>
            <a:br>
              <a:rPr lang="en-US" sz="3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3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Paseadores</a:t>
            </a:r>
            <a:endParaRPr sz="3000" b="1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4450" y="1933637"/>
            <a:ext cx="1829574" cy="18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3350" y="4157113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0262" y="4157125"/>
            <a:ext cx="1134249" cy="11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89900" y="2027613"/>
            <a:ext cx="1641600" cy="16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9300" y="4102500"/>
            <a:ext cx="1222200" cy="124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294290" y="137134"/>
            <a:ext cx="11340662" cy="95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ELEMENTOS INNOVADORES O VALOR AGREGADO </a:t>
            </a:r>
            <a:endParaRPr sz="4000"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41" y="1492709"/>
            <a:ext cx="1347025" cy="1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2530613" y="2929050"/>
            <a:ext cx="2457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del servicio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700" y="1587438"/>
            <a:ext cx="1543425" cy="11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6163" y="1587453"/>
            <a:ext cx="1347025" cy="13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5141897" y="2908813"/>
            <a:ext cx="1843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Monitoreo en </a:t>
            </a:r>
            <a:b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Tiempo Real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7233186" y="2895900"/>
            <a:ext cx="2123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Automatización y Centralización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025" y="3881720"/>
            <a:ext cx="1744880" cy="149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7251" y="3881720"/>
            <a:ext cx="2034727" cy="15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5325" y="3864139"/>
            <a:ext cx="2292325" cy="15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662650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Seguridad y confianza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735813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Eficiencia Operativa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9082675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 sz="1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f26a068b_0_24"/>
          <p:cNvSpPr txBox="1">
            <a:spLocks noGrp="1"/>
          </p:cNvSpPr>
          <p:nvPr>
            <p:ph type="title"/>
          </p:nvPr>
        </p:nvSpPr>
        <p:spPr>
          <a:xfrm>
            <a:off x="1408038" y="143360"/>
            <a:ext cx="94491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OBJETIVOS DEL PROYECTO </a:t>
            </a:r>
            <a:endParaRPr/>
          </a:p>
        </p:txBody>
      </p:sp>
      <p:sp>
        <p:nvSpPr>
          <p:cNvPr id="210" name="Google Shape;210;g316f26a068b_0_24"/>
          <p:cNvSpPr txBox="1"/>
          <p:nvPr/>
        </p:nvSpPr>
        <p:spPr>
          <a:xfrm>
            <a:off x="700173" y="1345225"/>
            <a:ext cx="5456301" cy="521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Char char="●"/>
            </a:pPr>
            <a:r>
              <a:rPr lang="en-US" sz="1800" b="1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</a:t>
            </a:r>
            <a:r>
              <a:rPr lang="en-US" sz="1800" b="1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General</a:t>
            </a:r>
            <a:endParaRPr sz="1700" b="1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○"/>
            </a:pP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Plataforma digital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integrada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(web + mobile)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Rockwell"/>
              <a:buChar char="○"/>
            </a:pP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de paseo de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mascotas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●"/>
            </a:pPr>
            <a:r>
              <a:rPr lang="en-US" sz="1800" b="1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800" b="1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Objetivos</a:t>
            </a:r>
            <a:r>
              <a:rPr lang="en-US" sz="1800" b="1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800" b="1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Específicos</a:t>
            </a:r>
            <a:br>
              <a:rPr lang="en-US" sz="1800" b="1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1800" b="1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Desarrollo de Plataforma Web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Desarrollo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Aplicación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Mobile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Sincronización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de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plataformas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Optimizar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y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automatizar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Gestión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Operativa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Expansión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Territorial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Fortalecer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en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el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b="0" i="0" u="none" strike="noStrike" cap="none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</a:t>
            </a:r>
            <a:r>
              <a:rPr lang="en-US" sz="1700" b="0" i="0" u="none" strike="noStrike" cap="none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1" name="Google Shape;211;g316f26a068b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9070" y="1503536"/>
            <a:ext cx="1253580" cy="12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16f26a068b_0_24"/>
          <p:cNvSpPr txBox="1"/>
          <p:nvPr/>
        </p:nvSpPr>
        <p:spPr>
          <a:xfrm>
            <a:off x="7556775" y="1777500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38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3300"/>
              <a:buFont typeface="Arial"/>
              <a:buChar char="+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16f26a068b_0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113" y="4856173"/>
            <a:ext cx="845613" cy="82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6f26a068b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990" y="4856169"/>
            <a:ext cx="845610" cy="8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16f26a068b_0_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7053" y="3757241"/>
            <a:ext cx="921475" cy="8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6f26a068b_0_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0509" y="3685623"/>
            <a:ext cx="972820" cy="9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6f26a068b_0_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50907" y="4876868"/>
            <a:ext cx="921496" cy="8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16f26a068b_0_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67051" y="3925833"/>
            <a:ext cx="921500" cy="6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6f26a068b_0_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72703" y="4876873"/>
            <a:ext cx="819123" cy="7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6f26a068b_0_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02103" y="3844956"/>
            <a:ext cx="819125" cy="8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6f26a068b_0_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83578" y="4876880"/>
            <a:ext cx="888450" cy="7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6f26a068b_0_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00801" y="1425599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g316f26a068b_0_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02075" y="1227438"/>
            <a:ext cx="1839025" cy="18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6f26a068b_0_24"/>
          <p:cNvSpPr txBox="1"/>
          <p:nvPr/>
        </p:nvSpPr>
        <p:spPr>
          <a:xfrm>
            <a:off x="9529875" y="1777475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16f26a068b_0_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19115" y="3886586"/>
            <a:ext cx="726300" cy="7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2104052" y="172650"/>
            <a:ext cx="8104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UNIDADES DE COMPETENCIAS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8961188" y="5789800"/>
            <a:ext cx="22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Arquitectura de Software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100" y="1522639"/>
            <a:ext cx="30639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487975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de Base de Datos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825" y="1522638"/>
            <a:ext cx="24033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5" name="Google Shape;235;p7"/>
          <p:cNvSpPr txBox="1"/>
          <p:nvPr/>
        </p:nvSpPr>
        <p:spPr>
          <a:xfrm>
            <a:off x="4596000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Programacion Mobile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3050" y="1522650"/>
            <a:ext cx="26034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8793025" y="3184350"/>
            <a:ext cx="260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Web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938" y="4204300"/>
            <a:ext cx="28200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487975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Integración de Sistemas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06600" y="4116400"/>
            <a:ext cx="15789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1" name="Google Shape;241;p7"/>
          <p:cNvSpPr txBox="1"/>
          <p:nvPr/>
        </p:nvSpPr>
        <p:spPr>
          <a:xfrm>
            <a:off x="4656450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Metodología ágil</a:t>
            </a:r>
            <a:endParaRPr sz="15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27638" y="4078300"/>
            <a:ext cx="2134200" cy="16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f26a068b_0_50"/>
          <p:cNvSpPr txBox="1"/>
          <p:nvPr/>
        </p:nvSpPr>
        <p:spPr>
          <a:xfrm>
            <a:off x="4241250" y="0"/>
            <a:ext cx="370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Metodologías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f26a068b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20" y="814978"/>
            <a:ext cx="11774560" cy="588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6f26a068b_0_58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Entregables desarrollados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16f26a068b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61" y="1339913"/>
            <a:ext cx="4011434" cy="236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6f26a068b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957" y="1232176"/>
            <a:ext cx="4011434" cy="255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6f26a068b_0_58"/>
          <p:cNvSpPr txBox="1"/>
          <p:nvPr/>
        </p:nvSpPr>
        <p:spPr>
          <a:xfrm>
            <a:off x="1680628" y="774586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Modelo 4+1</a:t>
            </a:r>
            <a:endParaRPr sz="17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316f26a068b_0_58"/>
          <p:cNvSpPr txBox="1"/>
          <p:nvPr/>
        </p:nvSpPr>
        <p:spPr>
          <a:xfrm>
            <a:off x="7996324" y="744324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Epicas, HU</a:t>
            </a:r>
            <a:endParaRPr sz="17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8" name="Google Shape;258;g316f26a068b_0_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521" y="4542448"/>
            <a:ext cx="3741838" cy="19512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9" name="Google Shape;259;g316f26a068b_0_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6430" y="4566533"/>
            <a:ext cx="3457696" cy="2103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6f26a068b_0_58"/>
          <p:cNvSpPr txBox="1"/>
          <p:nvPr/>
        </p:nvSpPr>
        <p:spPr>
          <a:xfrm>
            <a:off x="1123732" y="3884125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Web</a:t>
            </a:r>
            <a:endParaRPr sz="17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1" name="Google Shape;261;g316f26a068b_0_58"/>
          <p:cNvSpPr txBox="1"/>
          <p:nvPr/>
        </p:nvSpPr>
        <p:spPr>
          <a:xfrm>
            <a:off x="7702563" y="3773269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Mobile</a:t>
            </a:r>
            <a:endParaRPr sz="1700" b="0" i="0" u="none" strike="noStrike" cap="non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Panorámica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Maven Pro</vt:lpstr>
      <vt:lpstr>Bookman Old Style</vt:lpstr>
      <vt:lpstr>Arial</vt:lpstr>
      <vt:lpstr>Calibri</vt:lpstr>
      <vt:lpstr>Rockwell</vt:lpstr>
      <vt:lpstr>Damask</vt:lpstr>
      <vt:lpstr>Presentación de PowerPoint</vt:lpstr>
      <vt:lpstr>PLANTEAMIENTO DEL PROBLEMA</vt:lpstr>
      <vt:lpstr>PLANTEAMIENTO DEL PROBLEMA</vt:lpstr>
      <vt:lpstr>SOLUCIÓN PROPUESTA</vt:lpstr>
      <vt:lpstr>ELEMENTOS INNOVADORES O VALOR AGREGADO </vt:lpstr>
      <vt:lpstr>OBJETIVOS DEL PROYECTO </vt:lpstr>
      <vt:lpstr>UNIDADES DE COMPETENCIAS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APRENDIDAS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</dc:creator>
  <cp:lastModifiedBy>Zaitham</cp:lastModifiedBy>
  <cp:revision>2</cp:revision>
  <dcterms:created xsi:type="dcterms:W3CDTF">2022-05-17T15:45:24Z</dcterms:created>
  <dcterms:modified xsi:type="dcterms:W3CDTF">2024-12-05T17:16:21Z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